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24/09/2013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24/09/2013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24/09/2013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24/09/2013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24/09/2013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24/09/2013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24/09/2013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24/09/2013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24/09/2013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24/09/2013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24/09/2013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F49D355-16BD-4E45-BD9A-5EA878CF7CBD}" type="datetimeFigureOut">
              <a:rPr lang="it-IT" smtClean="0"/>
              <a:t>24/09/2013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539552" y="476672"/>
            <a:ext cx="7776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i="1" dirty="0"/>
              <a:t>MERCOLEDI’ 25 SETTEMBRE </a:t>
            </a:r>
            <a:r>
              <a:rPr lang="it-IT" i="1" dirty="0" smtClean="0"/>
              <a:t>2013 – REGIONE AUTONOMA FRIULI VENEZIA GIULIA</a:t>
            </a:r>
            <a:endParaRPr lang="it-IT" dirty="0"/>
          </a:p>
        </p:txBody>
      </p:sp>
      <p:sp>
        <p:nvSpPr>
          <p:cNvPr id="5" name="Titolo 1"/>
          <p:cNvSpPr>
            <a:spLocks noGrp="1"/>
          </p:cNvSpPr>
          <p:nvPr>
            <p:ph type="ctrTitle"/>
          </p:nvPr>
        </p:nvSpPr>
        <p:spPr>
          <a:xfrm>
            <a:off x="685800" y="1196752"/>
            <a:ext cx="7772400" cy="2183556"/>
          </a:xfrm>
        </p:spPr>
        <p:txBody>
          <a:bodyPr>
            <a:normAutofit fontScale="90000"/>
          </a:bodyPr>
          <a:lstStyle/>
          <a:p>
            <a:r>
              <a:rPr lang="it-IT" sz="2000" i="1" dirty="0" smtClean="0"/>
              <a:t/>
            </a:r>
            <a:br>
              <a:rPr lang="it-IT" sz="2000" i="1" dirty="0" smtClean="0"/>
            </a:br>
            <a:r>
              <a:rPr lang="it-IT" sz="1300" i="1" dirty="0" smtClean="0"/>
              <a:t/>
            </a:r>
            <a:br>
              <a:rPr lang="it-IT" sz="1300" i="1" dirty="0" smtClean="0"/>
            </a:br>
            <a:r>
              <a:rPr lang="it-IT" sz="2400" dirty="0" smtClean="0"/>
              <a:t>D.P.R. 13 marzo 2013 n. 59</a:t>
            </a:r>
            <a:r>
              <a:rPr lang="it-IT" sz="4000" dirty="0" smtClean="0"/>
              <a:t/>
            </a:r>
            <a:br>
              <a:rPr lang="it-IT" sz="4000" dirty="0" smtClean="0"/>
            </a:br>
            <a:r>
              <a:rPr lang="it-IT" sz="4000" i="1" dirty="0"/>
              <a:t>Autorizzazione Unica Ambientale: vera semplificazione dell'azione amministrativa?</a:t>
            </a:r>
            <a:endParaRPr lang="it-IT" sz="4000" dirty="0"/>
          </a:p>
        </p:txBody>
      </p:sp>
      <p:sp>
        <p:nvSpPr>
          <p:cNvPr id="6" name="Sottotitolo 2"/>
          <p:cNvSpPr>
            <a:spLocks noGrp="1"/>
          </p:cNvSpPr>
          <p:nvPr>
            <p:ph type="subTitle" idx="1"/>
          </p:nvPr>
        </p:nvSpPr>
        <p:spPr>
          <a:xfrm>
            <a:off x="899592" y="4293096"/>
            <a:ext cx="7416824" cy="1368152"/>
          </a:xfrm>
        </p:spPr>
        <p:txBody>
          <a:bodyPr>
            <a:normAutofit/>
          </a:bodyPr>
          <a:lstStyle/>
          <a:p>
            <a:pPr algn="just"/>
            <a:r>
              <a:rPr lang="it-IT" dirty="0" smtClean="0">
                <a:solidFill>
                  <a:schemeClr val="tx1"/>
                </a:solidFill>
              </a:rPr>
              <a:t>Autorizzazione </a:t>
            </a:r>
            <a:r>
              <a:rPr lang="it-IT" dirty="0" smtClean="0">
                <a:solidFill>
                  <a:schemeClr val="tx1"/>
                </a:solidFill>
              </a:rPr>
              <a:t>all’utilizzazione dei fanghi di depurazione in agricoltura.</a:t>
            </a:r>
          </a:p>
          <a:p>
            <a:pPr algn="r"/>
            <a:r>
              <a:rPr lang="it-IT" dirty="0" smtClean="0">
                <a:solidFill>
                  <a:schemeClr val="tx1"/>
                </a:solidFill>
              </a:rPr>
              <a:t>Dott. Maurizio Pessina</a:t>
            </a:r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703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539552" y="548680"/>
            <a:ext cx="7992887" cy="5577483"/>
          </a:xfrm>
        </p:spPr>
        <p:txBody>
          <a:bodyPr/>
          <a:lstStyle/>
          <a:p>
            <a:pPr marL="0" indent="0" algn="just">
              <a:buNone/>
            </a:pPr>
            <a:r>
              <a:rPr lang="it-IT" dirty="0" smtClean="0"/>
              <a:t>Con </a:t>
            </a:r>
            <a:r>
              <a:rPr lang="it-IT" b="1" dirty="0" smtClean="0"/>
              <a:t>D.P.R. 11 gennaio 2013 n. 03/</a:t>
            </a:r>
            <a:r>
              <a:rPr lang="it-IT" b="1" dirty="0" err="1" smtClean="0"/>
              <a:t>Pres</a:t>
            </a:r>
            <a:r>
              <a:rPr lang="it-IT" b="1" dirty="0" smtClean="0"/>
              <a:t>.</a:t>
            </a:r>
            <a:r>
              <a:rPr lang="it-IT" dirty="0" smtClean="0"/>
              <a:t> la Regione ha disciplinato l’utilizzazione agronomica dei fertilizzanti azotati nelle zone vulnerabili da nitrati.</a:t>
            </a:r>
          </a:p>
          <a:p>
            <a:pPr marL="0" indent="0" algn="just">
              <a:buNone/>
            </a:pPr>
            <a:r>
              <a:rPr lang="it-IT" dirty="0" smtClean="0"/>
              <a:t>Limitatamente ai quantitativi di azoto al campo esso si applica anche allo spandimento dei fanghi.</a:t>
            </a:r>
          </a:p>
          <a:p>
            <a:pPr marL="0" indent="0" algn="just">
              <a:buNone/>
            </a:pPr>
            <a:r>
              <a:rPr lang="it-IT" dirty="0" smtClean="0"/>
              <a:t>Il decreto introduce dei limiti (nelle sole zone vulnerabili da nitrati): </a:t>
            </a:r>
          </a:p>
          <a:p>
            <a:pPr algn="just">
              <a:buFont typeface="Wingdings" pitchFamily="2" charset="2"/>
              <a:buChar char="Ø"/>
            </a:pPr>
            <a:r>
              <a:rPr lang="it-IT" dirty="0" smtClean="0"/>
              <a:t>sia in termini quantitativi (quantitativo massimo di azoto distribuito sia come media aziendale sia al campo);</a:t>
            </a:r>
          </a:p>
          <a:p>
            <a:pPr algn="just">
              <a:buFont typeface="Wingdings" pitchFamily="2" charset="2"/>
              <a:buChar char="Ø"/>
            </a:pPr>
            <a:r>
              <a:rPr lang="it-IT" dirty="0"/>
              <a:t>s</a:t>
            </a:r>
            <a:r>
              <a:rPr lang="it-IT" dirty="0" smtClean="0"/>
              <a:t>ia in termini temporali (periodi in cui è vietato lo spandimento).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268965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539552" y="548681"/>
            <a:ext cx="7920879" cy="1296143"/>
          </a:xfrm>
        </p:spPr>
        <p:txBody>
          <a:bodyPr/>
          <a:lstStyle/>
          <a:p>
            <a:pPr marL="0" indent="0" algn="just">
              <a:buNone/>
            </a:pPr>
            <a:r>
              <a:rPr lang="it-IT" b="1" dirty="0" smtClean="0"/>
              <a:t>MODULISTICA PER IL RILASCIO DELL’AUTORIZZAZIONE ALLA UTILIZZAZIONE DEI FANGHI DI DEPURAZIONE IN AGRICOLTURA</a:t>
            </a:r>
            <a:endParaRPr lang="it-IT" dirty="0"/>
          </a:p>
          <a:p>
            <a:pPr marL="0" indent="0" algn="just">
              <a:buNone/>
            </a:pPr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395536" y="2348880"/>
            <a:ext cx="1656184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dirty="0" smtClean="0"/>
              <a:t>SCHEDA ANAGRAFICA</a:t>
            </a:r>
          </a:p>
          <a:p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2267744" y="2377661"/>
            <a:ext cx="1584176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dirty="0" smtClean="0"/>
              <a:t>SCHEDA DEPURATORI</a:t>
            </a:r>
          </a:p>
          <a:p>
            <a:endParaRPr lang="it-IT" sz="1200" dirty="0"/>
          </a:p>
          <a:p>
            <a:pPr marL="171450" indent="-171450">
              <a:buFont typeface="Wingdings" pitchFamily="2" charset="2"/>
              <a:buChar char="Ø"/>
            </a:pPr>
            <a:r>
              <a:rPr lang="it-IT" sz="1200" dirty="0" smtClean="0"/>
              <a:t>Scheda tecnica depuratori</a:t>
            </a:r>
            <a:endParaRPr lang="it-IT" sz="12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4067944" y="2377882"/>
            <a:ext cx="1296144" cy="138499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dirty="0" smtClean="0"/>
              <a:t>SCHEDA  FANGHI</a:t>
            </a:r>
          </a:p>
          <a:p>
            <a:pPr marL="285750" indent="-285750">
              <a:buFont typeface="Wingdings" pitchFamily="2" charset="2"/>
              <a:buChar char="Ø"/>
            </a:pPr>
            <a:endParaRPr lang="it-IT" sz="1200" dirty="0"/>
          </a:p>
          <a:p>
            <a:pPr marL="285750" indent="-285750">
              <a:buFont typeface="Wingdings" pitchFamily="2" charset="2"/>
              <a:buChar char="Ø"/>
            </a:pPr>
            <a:r>
              <a:rPr lang="it-IT" sz="1200" dirty="0" smtClean="0"/>
              <a:t>Scheda tecnica fanghi</a:t>
            </a:r>
            <a:endParaRPr lang="it-IT" sz="1200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5724128" y="2377882"/>
            <a:ext cx="1224136" cy="138499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dirty="0" smtClean="0"/>
              <a:t>SCHEDA TERRENI</a:t>
            </a:r>
          </a:p>
          <a:p>
            <a:endParaRPr lang="it-IT" sz="1200" dirty="0"/>
          </a:p>
          <a:p>
            <a:pPr marL="171450" indent="-171450">
              <a:buFont typeface="Wingdings" pitchFamily="2" charset="2"/>
              <a:buChar char="Ø"/>
            </a:pPr>
            <a:r>
              <a:rPr lang="it-IT" sz="1200" dirty="0" smtClean="0"/>
              <a:t>Scheda tecnica terreni</a:t>
            </a:r>
            <a:endParaRPr lang="it-IT" sz="1200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7164288" y="2348880"/>
            <a:ext cx="1656184" cy="92333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dirty="0" smtClean="0"/>
              <a:t>CARTOGRAFIA</a:t>
            </a:r>
          </a:p>
          <a:p>
            <a:pPr marL="285750" indent="-285750">
              <a:buFont typeface="Wingdings" pitchFamily="2" charset="2"/>
              <a:buChar char="Ø"/>
            </a:pPr>
            <a:endParaRPr lang="it-IT" sz="1200" dirty="0"/>
          </a:p>
          <a:p>
            <a:pPr marL="285750" indent="-285750">
              <a:buFont typeface="Wingdings" pitchFamily="2" charset="2"/>
              <a:buChar char="Ø"/>
            </a:pPr>
            <a:r>
              <a:rPr lang="it-IT" sz="1200" dirty="0" smtClean="0"/>
              <a:t>Documentazione cartografica</a:t>
            </a:r>
            <a:endParaRPr lang="it-IT" sz="1200" dirty="0"/>
          </a:p>
        </p:txBody>
      </p:sp>
    </p:spTree>
    <p:extLst>
      <p:ext uri="{BB962C8B-B14F-4D97-AF65-F5344CB8AC3E}">
        <p14:creationId xmlns:p14="http://schemas.microsoft.com/office/powerpoint/2010/main" val="903454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539552" y="548680"/>
            <a:ext cx="8064895" cy="5577483"/>
          </a:xfrm>
        </p:spPr>
        <p:txBody>
          <a:bodyPr/>
          <a:lstStyle/>
          <a:p>
            <a:pPr marL="0" indent="0" algn="just">
              <a:buNone/>
            </a:pPr>
            <a:r>
              <a:rPr lang="it-IT" b="1" u="sng" dirty="0"/>
              <a:t>D.P.R. 59/13 – art. 3 comma 1</a:t>
            </a:r>
            <a:r>
              <a:rPr lang="it-IT" dirty="0"/>
              <a:t>: prevede che i gestori degli impianti soggetti all’AUA presentino domanda di autorizzazione unica ambientale nel caso in cui siano soggetti all’ottenimento ad almeno uno dei titoli abilitativi elencati</a:t>
            </a:r>
            <a:r>
              <a:rPr lang="it-IT" dirty="0" smtClean="0"/>
              <a:t>.</a:t>
            </a:r>
          </a:p>
          <a:p>
            <a:pPr marL="0" indent="0" algn="just">
              <a:buNone/>
            </a:pPr>
            <a:endParaRPr lang="it-IT" dirty="0"/>
          </a:p>
          <a:p>
            <a:pPr marL="0" indent="0" algn="just">
              <a:buNone/>
            </a:pPr>
            <a:r>
              <a:rPr lang="it-IT" dirty="0" smtClean="0"/>
              <a:t>f) Autorizzazione all’utilizzo dei fanghi derivanti dal processo di depurazione in agricoltura, di cui all’art. 9 del D.Lgs. 99/92.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388021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539552" y="548680"/>
            <a:ext cx="8064895" cy="5577483"/>
          </a:xfrm>
        </p:spPr>
        <p:txBody>
          <a:bodyPr/>
          <a:lstStyle/>
          <a:p>
            <a:pPr marL="0" indent="0" algn="just">
              <a:buNone/>
            </a:pPr>
            <a:r>
              <a:rPr lang="it-IT" dirty="0" smtClean="0"/>
              <a:t>Il D.Lgs. 99/92 si prefigge di disciplinare l’utilizzazione dei fanghi di depurazione in agricoltura. </a:t>
            </a:r>
            <a:endParaRPr lang="it-I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1" y="1412776"/>
            <a:ext cx="4657699" cy="5449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4403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67544" y="548680"/>
            <a:ext cx="8136903" cy="5577483"/>
          </a:xfrm>
          <a:ln>
            <a:noFill/>
          </a:ln>
        </p:spPr>
        <p:txBody>
          <a:bodyPr/>
          <a:lstStyle/>
          <a:p>
            <a:pPr marL="0" indent="0" algn="just">
              <a:buNone/>
            </a:pPr>
            <a:endParaRPr lang="it-IT" dirty="0" smtClean="0"/>
          </a:p>
          <a:p>
            <a:pPr marL="0" indent="0" algn="just">
              <a:buNone/>
            </a:pPr>
            <a:r>
              <a:rPr lang="it-IT" dirty="0" smtClean="0"/>
              <a:t>I fanghi possono essere utilizzati solo se:</a:t>
            </a:r>
          </a:p>
          <a:p>
            <a:pPr marL="0" indent="0" algn="just">
              <a:buNone/>
            </a:pPr>
            <a:endParaRPr lang="it-IT" dirty="0" smtClean="0"/>
          </a:p>
          <a:p>
            <a:pPr marL="457200" indent="-457200" algn="just">
              <a:buFont typeface="+mj-lt"/>
              <a:buAutoNum type="arabicPeriod"/>
            </a:pPr>
            <a:r>
              <a:rPr lang="it-IT" dirty="0" smtClean="0">
                <a:solidFill>
                  <a:schemeClr val="tx1"/>
                </a:solidFill>
              </a:rPr>
              <a:t> sono stati sottoposti a trattamento;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it-IT" dirty="0">
                <a:solidFill>
                  <a:schemeClr val="tx1"/>
                </a:solidFill>
              </a:rPr>
              <a:t>s</a:t>
            </a:r>
            <a:r>
              <a:rPr lang="it-IT" dirty="0" smtClean="0">
                <a:solidFill>
                  <a:schemeClr val="tx1"/>
                </a:solidFill>
              </a:rPr>
              <a:t>ono idonei a produrre un effetto concimante;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it-IT" dirty="0" smtClean="0">
                <a:solidFill>
                  <a:schemeClr val="tx1"/>
                </a:solidFill>
              </a:rPr>
              <a:t>non contengono sostanze tossiche pericolose per l’ambiente;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it-IT" dirty="0">
                <a:solidFill>
                  <a:schemeClr val="tx1"/>
                </a:solidFill>
              </a:rPr>
              <a:t>l</a:t>
            </a:r>
            <a:r>
              <a:rPr lang="it-IT" dirty="0" smtClean="0">
                <a:solidFill>
                  <a:schemeClr val="tx1"/>
                </a:solidFill>
              </a:rPr>
              <a:t>a concentrazione di metalli pesanti nel terreno e nei fanghi è inferiore ai limiti previsti in apposite tabelle allegate;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it-IT" dirty="0">
                <a:solidFill>
                  <a:schemeClr val="tx1"/>
                </a:solidFill>
              </a:rPr>
              <a:t>n</a:t>
            </a:r>
            <a:r>
              <a:rPr lang="it-IT" dirty="0" smtClean="0">
                <a:solidFill>
                  <a:schemeClr val="tx1"/>
                </a:solidFill>
              </a:rPr>
              <a:t>el rispetto dei quantitativi massimi triennali previsti dal decreto;</a:t>
            </a:r>
          </a:p>
          <a:p>
            <a:pPr marL="457200" indent="-457200" algn="just">
              <a:buFont typeface="+mj-lt"/>
              <a:buAutoNum type="arabicPeriod"/>
            </a:pPr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4289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539552" y="620688"/>
            <a:ext cx="8064895" cy="5505475"/>
          </a:xfrm>
        </p:spPr>
        <p:txBody>
          <a:bodyPr/>
          <a:lstStyle/>
          <a:p>
            <a:pPr marL="0" indent="0" algn="just">
              <a:buNone/>
            </a:pPr>
            <a:r>
              <a:rPr lang="it-IT" dirty="0" smtClean="0"/>
              <a:t>È inoltre espressamente vietato applicare i fanghi a terreni: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it-IT" dirty="0"/>
              <a:t>a</a:t>
            </a:r>
            <a:r>
              <a:rPr lang="it-IT" dirty="0" smtClean="0"/>
              <a:t>llagati o comunque soggetti ad esondazioni;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it-IT" dirty="0"/>
              <a:t>a</a:t>
            </a:r>
            <a:r>
              <a:rPr lang="it-IT" dirty="0" smtClean="0"/>
              <a:t>cquitrinosi o con falda affiorante;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it-IT" dirty="0"/>
              <a:t>c</a:t>
            </a:r>
            <a:r>
              <a:rPr lang="it-IT" dirty="0" smtClean="0"/>
              <a:t>on frane in atto;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it-IT" dirty="0"/>
              <a:t>c</a:t>
            </a:r>
            <a:r>
              <a:rPr lang="it-IT" dirty="0" smtClean="0"/>
              <a:t>on pendii &gt; del 15%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it-IT" dirty="0"/>
              <a:t>c</a:t>
            </a:r>
            <a:r>
              <a:rPr lang="it-IT" dirty="0" smtClean="0"/>
              <a:t>on caratteristiche chimico fisiche non idonee (</a:t>
            </a:r>
            <a:r>
              <a:rPr lang="it-IT" dirty="0" err="1" smtClean="0"/>
              <a:t>pH</a:t>
            </a:r>
            <a:r>
              <a:rPr lang="it-IT" dirty="0" smtClean="0"/>
              <a:t>, CSC);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it-IT" dirty="0"/>
              <a:t>d</a:t>
            </a:r>
            <a:r>
              <a:rPr lang="it-IT" dirty="0" smtClean="0"/>
              <a:t>estinati al pascolo;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it-IT" dirty="0"/>
              <a:t>d</a:t>
            </a:r>
            <a:r>
              <a:rPr lang="it-IT" dirty="0" smtClean="0"/>
              <a:t>estinati all’orticoltura;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it-IT" dirty="0"/>
              <a:t>c</a:t>
            </a:r>
            <a:r>
              <a:rPr lang="it-IT" dirty="0" smtClean="0"/>
              <a:t>on colture in atto;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it-IT" dirty="0"/>
              <a:t>i</a:t>
            </a:r>
            <a:r>
              <a:rPr lang="it-IT" dirty="0" smtClean="0"/>
              <a:t>n presenza di pericoli per la salute.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758567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683569" y="548680"/>
            <a:ext cx="7920880" cy="5904656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it-IT" dirty="0" smtClean="0"/>
              <a:t>La competenza per il rilascio della autorizzazione è regionale, ai sensi dell’art. 6 comma 1 del decreto, tuttavia la Regione A. Friuli Venezia Giulia con </a:t>
            </a:r>
            <a:r>
              <a:rPr lang="it-IT" b="1" dirty="0" smtClean="0"/>
              <a:t>L.R. 24/06</a:t>
            </a:r>
            <a:r>
              <a:rPr lang="it-IT" dirty="0" smtClean="0"/>
              <a:t> ha trasferito tale competenza alle Province, che ai sensi dell’art. 7 del decreto nazionale, hanno anche competenza per il controllo sulle attività di: </a:t>
            </a:r>
          </a:p>
          <a:p>
            <a:pPr algn="just">
              <a:buFont typeface="Wingdings" pitchFamily="2" charset="2"/>
              <a:buChar char="Ø"/>
            </a:pPr>
            <a:r>
              <a:rPr lang="it-IT" dirty="0"/>
              <a:t>r</a:t>
            </a:r>
            <a:r>
              <a:rPr lang="it-IT" dirty="0" smtClean="0"/>
              <a:t>accolta;</a:t>
            </a:r>
          </a:p>
          <a:p>
            <a:pPr algn="just">
              <a:buFont typeface="Wingdings" pitchFamily="2" charset="2"/>
              <a:buChar char="Ø"/>
            </a:pPr>
            <a:r>
              <a:rPr lang="it-IT" dirty="0"/>
              <a:t>t</a:t>
            </a:r>
            <a:r>
              <a:rPr lang="it-IT" dirty="0" smtClean="0"/>
              <a:t>rasporto;</a:t>
            </a:r>
          </a:p>
          <a:p>
            <a:pPr algn="just">
              <a:buFont typeface="Wingdings" pitchFamily="2" charset="2"/>
              <a:buChar char="Ø"/>
            </a:pPr>
            <a:r>
              <a:rPr lang="it-IT" dirty="0"/>
              <a:t>s</a:t>
            </a:r>
            <a:r>
              <a:rPr lang="it-IT" dirty="0" smtClean="0"/>
              <a:t>toccaggio;</a:t>
            </a:r>
          </a:p>
          <a:p>
            <a:pPr algn="just">
              <a:buFont typeface="Wingdings" pitchFamily="2" charset="2"/>
              <a:buChar char="Ø"/>
            </a:pPr>
            <a:r>
              <a:rPr lang="it-IT" dirty="0"/>
              <a:t>c</a:t>
            </a:r>
            <a:r>
              <a:rPr lang="it-IT" dirty="0" smtClean="0"/>
              <a:t>ondizionamento;</a:t>
            </a:r>
          </a:p>
          <a:p>
            <a:pPr algn="just">
              <a:buFont typeface="Wingdings" pitchFamily="2" charset="2"/>
              <a:buChar char="Ø"/>
            </a:pPr>
            <a:r>
              <a:rPr lang="it-IT" dirty="0"/>
              <a:t>u</a:t>
            </a:r>
            <a:r>
              <a:rPr lang="it-IT" dirty="0" smtClean="0"/>
              <a:t>tilizzazione dei fanghi.</a:t>
            </a:r>
          </a:p>
          <a:p>
            <a:pPr marL="0" indent="0" algn="just">
              <a:buNone/>
            </a:pPr>
            <a:endParaRPr lang="it-IT" dirty="0"/>
          </a:p>
          <a:p>
            <a:pPr marL="0" indent="0" algn="just">
              <a:buNone/>
            </a:pPr>
            <a:r>
              <a:rPr lang="it-IT" dirty="0" smtClean="0"/>
              <a:t>N.B. – tutte le attività di raccolta, trasporto, stoccaggio e condizionamento dei fanghi sono disciplinate dalla normativa rifiuti.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349208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539552" y="548680"/>
            <a:ext cx="7992887" cy="5577483"/>
          </a:xfrm>
        </p:spPr>
        <p:txBody>
          <a:bodyPr/>
          <a:lstStyle/>
          <a:p>
            <a:pPr marL="0" indent="0" algn="just">
              <a:buNone/>
            </a:pPr>
            <a:r>
              <a:rPr lang="it-IT" dirty="0" smtClean="0"/>
              <a:t>Ai fini dello spandimento è necessario:</a:t>
            </a:r>
          </a:p>
          <a:p>
            <a:pPr algn="just">
              <a:buFont typeface="Wingdings" pitchFamily="2" charset="2"/>
              <a:buChar char="Ø"/>
            </a:pPr>
            <a:r>
              <a:rPr lang="it-IT" dirty="0"/>
              <a:t>o</a:t>
            </a:r>
            <a:r>
              <a:rPr lang="it-IT" dirty="0" smtClean="0"/>
              <a:t>ttenere l’autorizzazione;</a:t>
            </a:r>
          </a:p>
          <a:p>
            <a:pPr algn="just">
              <a:buFont typeface="Wingdings" pitchFamily="2" charset="2"/>
              <a:buChar char="Ø"/>
            </a:pPr>
            <a:r>
              <a:rPr lang="it-IT" dirty="0"/>
              <a:t>n</a:t>
            </a:r>
            <a:r>
              <a:rPr lang="it-IT" dirty="0" smtClean="0"/>
              <a:t>otificare con almeno 10 gg di anticipo le operazioni di utilizzazione.</a:t>
            </a:r>
          </a:p>
          <a:p>
            <a:pPr marL="0" indent="0" algn="just">
              <a:buNone/>
            </a:pPr>
            <a:endParaRPr lang="it-IT" dirty="0"/>
          </a:p>
          <a:p>
            <a:pPr marL="0" indent="0" algn="just">
              <a:buNone/>
            </a:pPr>
            <a:r>
              <a:rPr lang="it-IT" dirty="0" smtClean="0"/>
              <a:t>Ai fini dell’ottenimento dell’autorizzazione è necessario specificare:</a:t>
            </a:r>
          </a:p>
          <a:p>
            <a:pPr algn="just">
              <a:buFont typeface="Wingdings" pitchFamily="2" charset="2"/>
              <a:buChar char="Ø"/>
            </a:pPr>
            <a:r>
              <a:rPr lang="it-IT" dirty="0" smtClean="0"/>
              <a:t>tipologie di fanghi e loro caratteristiche chimico fisiche;</a:t>
            </a:r>
          </a:p>
          <a:p>
            <a:pPr algn="just">
              <a:buFont typeface="Wingdings" pitchFamily="2" charset="2"/>
              <a:buChar char="Ø"/>
            </a:pPr>
            <a:r>
              <a:rPr lang="it-IT" dirty="0"/>
              <a:t>c</a:t>
            </a:r>
            <a:r>
              <a:rPr lang="it-IT" dirty="0" smtClean="0"/>
              <a:t>aratteristiche chimico fisiche dei terreni e loro individuazione catastale;</a:t>
            </a:r>
          </a:p>
          <a:p>
            <a:pPr algn="just">
              <a:buFont typeface="Wingdings" pitchFamily="2" charset="2"/>
              <a:buChar char="Ø"/>
            </a:pPr>
            <a:r>
              <a:rPr lang="it-IT" dirty="0"/>
              <a:t>l</a:t>
            </a:r>
            <a:r>
              <a:rPr lang="it-IT" dirty="0" smtClean="0"/>
              <a:t>e colture destinate all’impiego dei fanghi;</a:t>
            </a:r>
          </a:p>
          <a:p>
            <a:pPr algn="just">
              <a:buFont typeface="Wingdings" pitchFamily="2" charset="2"/>
              <a:buChar char="Ø"/>
            </a:pPr>
            <a:r>
              <a:rPr lang="it-IT" dirty="0"/>
              <a:t>l</a:t>
            </a:r>
            <a:r>
              <a:rPr lang="it-IT" dirty="0" smtClean="0"/>
              <a:t>e caratteristiche dei mezzi impiegati per la distribuzione dei fanghi;</a:t>
            </a:r>
          </a:p>
          <a:p>
            <a:pPr algn="just">
              <a:buFont typeface="Wingdings" pitchFamily="2" charset="2"/>
              <a:buChar char="Ø"/>
            </a:pPr>
            <a:endParaRPr lang="it-IT" dirty="0" smtClean="0"/>
          </a:p>
          <a:p>
            <a:pPr algn="just">
              <a:buFont typeface="Wingdings" pitchFamily="2" charset="2"/>
              <a:buChar char="Ø"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757939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539552" y="548680"/>
            <a:ext cx="7920879" cy="5577483"/>
          </a:xfrm>
        </p:spPr>
        <p:txBody>
          <a:bodyPr/>
          <a:lstStyle/>
          <a:p>
            <a:pPr marL="0" indent="0" algn="just">
              <a:buNone/>
            </a:pPr>
            <a:r>
              <a:rPr lang="it-IT" dirty="0" smtClean="0"/>
              <a:t>In particolare </a:t>
            </a:r>
            <a:r>
              <a:rPr lang="it-IT" b="1" u="sng" dirty="0" smtClean="0"/>
              <a:t>le analisi dei terreni</a:t>
            </a:r>
            <a:r>
              <a:rPr lang="it-IT" dirty="0" smtClean="0"/>
              <a:t> devono essere preventive e ripetute almeno ogni 3 anni.</a:t>
            </a:r>
          </a:p>
          <a:p>
            <a:pPr marL="0" indent="0" algn="just">
              <a:buNone/>
            </a:pPr>
            <a:endParaRPr lang="it-IT" dirty="0"/>
          </a:p>
          <a:p>
            <a:pPr marL="0" indent="0" algn="just">
              <a:buNone/>
            </a:pPr>
            <a:r>
              <a:rPr lang="it-IT" b="1" u="sng" dirty="0" smtClean="0"/>
              <a:t>Le analisi dei fanghi</a:t>
            </a:r>
            <a:r>
              <a:rPr lang="it-IT" dirty="0" smtClean="0"/>
              <a:t> devono essere effettuate ogni qualvolta intervengano cambiamenti nella qualità delle acque trattate e comunque:</a:t>
            </a:r>
          </a:p>
          <a:p>
            <a:pPr algn="just">
              <a:buFont typeface="Wingdings" pitchFamily="2" charset="2"/>
              <a:buChar char="Ø"/>
            </a:pPr>
            <a:r>
              <a:rPr lang="it-IT" dirty="0"/>
              <a:t>o</a:t>
            </a:r>
            <a:r>
              <a:rPr lang="it-IT" dirty="0" smtClean="0"/>
              <a:t>gni 3 mesi per impianti &gt; 100.000 </a:t>
            </a:r>
            <a:r>
              <a:rPr lang="it-IT" dirty="0" err="1" smtClean="0"/>
              <a:t>a.e</a:t>
            </a:r>
            <a:r>
              <a:rPr lang="it-IT" dirty="0" smtClean="0"/>
              <a:t>.</a:t>
            </a:r>
          </a:p>
          <a:p>
            <a:pPr algn="just">
              <a:buFont typeface="Wingdings" pitchFamily="2" charset="2"/>
              <a:buChar char="Ø"/>
            </a:pPr>
            <a:r>
              <a:rPr lang="it-IT" dirty="0"/>
              <a:t>o</a:t>
            </a:r>
            <a:r>
              <a:rPr lang="it-IT" dirty="0" smtClean="0"/>
              <a:t>gni 6 mesi per impianti 100.000 – 5.000 </a:t>
            </a:r>
            <a:r>
              <a:rPr lang="it-IT" dirty="0" err="1" smtClean="0"/>
              <a:t>a.e</a:t>
            </a:r>
            <a:r>
              <a:rPr lang="it-IT" dirty="0" smtClean="0"/>
              <a:t>.</a:t>
            </a:r>
          </a:p>
          <a:p>
            <a:pPr algn="just">
              <a:buFont typeface="Wingdings" pitchFamily="2" charset="2"/>
              <a:buChar char="Ø"/>
            </a:pPr>
            <a:r>
              <a:rPr lang="it-IT" dirty="0"/>
              <a:t>o</a:t>
            </a:r>
            <a:r>
              <a:rPr lang="it-IT" dirty="0" smtClean="0"/>
              <a:t>gni anno per impianti &lt; 5.000 </a:t>
            </a:r>
            <a:r>
              <a:rPr lang="it-IT" dirty="0" err="1" smtClean="0"/>
              <a:t>a.e</a:t>
            </a:r>
            <a:r>
              <a:rPr lang="it-IT" dirty="0" smtClean="0"/>
              <a:t>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207284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683569" y="548680"/>
            <a:ext cx="7848872" cy="5577483"/>
          </a:xfrm>
        </p:spPr>
        <p:txBody>
          <a:bodyPr/>
          <a:lstStyle/>
          <a:p>
            <a:pPr marL="0" indent="0" algn="just">
              <a:buNone/>
            </a:pPr>
            <a:r>
              <a:rPr lang="it-IT" dirty="0" smtClean="0"/>
              <a:t>Documentazione amministrativa che accompagna l’utilizzazione dei fanghi in agricoltura:</a:t>
            </a:r>
          </a:p>
          <a:p>
            <a:pPr marL="0" indent="0" algn="just">
              <a:buNone/>
            </a:pPr>
            <a:endParaRPr lang="it-IT" dirty="0"/>
          </a:p>
          <a:p>
            <a:pPr marL="457200" indent="-457200" algn="just">
              <a:buAutoNum type="arabicParenR"/>
            </a:pPr>
            <a:r>
              <a:rPr lang="it-IT" b="1" dirty="0" smtClean="0"/>
              <a:t>Scheda di accompagnamento</a:t>
            </a:r>
            <a:r>
              <a:rPr lang="it-IT" dirty="0" smtClean="0"/>
              <a:t>: ai sensi dell’art. 193 (trasporto dei rifiuti) è sostituita dal formulario di identificazione dei rifiuti e/o SISTRI.</a:t>
            </a:r>
          </a:p>
          <a:p>
            <a:pPr marL="457200" indent="-457200" algn="just">
              <a:buAutoNum type="arabicParenR"/>
            </a:pPr>
            <a:r>
              <a:rPr lang="it-IT" b="1" dirty="0" smtClean="0"/>
              <a:t>Registro di carico e scarico</a:t>
            </a:r>
            <a:r>
              <a:rPr lang="it-IT" dirty="0" smtClean="0"/>
              <a:t> (per il produttore).</a:t>
            </a:r>
          </a:p>
          <a:p>
            <a:pPr marL="457200" indent="-457200" algn="just">
              <a:buAutoNum type="arabicParenR"/>
            </a:pPr>
            <a:r>
              <a:rPr lang="it-IT" b="1" dirty="0" smtClean="0"/>
              <a:t>Registro di utilizzazione</a:t>
            </a:r>
            <a:r>
              <a:rPr lang="it-IT" dirty="0" smtClean="0"/>
              <a:t>: è a carico dell’utilizzatore e serve per avere traccia di ciò che è stato avviato a spandimento in un determinato terreno. È costituito da pagine numerate e timbrate dalla Provincia territorialmente competente.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544866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nde">
  <a:themeElements>
    <a:clrScheme name="Astr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nde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nde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136</TotalTime>
  <Words>652</Words>
  <Application>Microsoft Office PowerPoint</Application>
  <PresentationFormat>Presentazione su schermo (4:3)</PresentationFormat>
  <Paragraphs>73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2" baseType="lpstr">
      <vt:lpstr>Onde</vt:lpstr>
      <vt:lpstr>  D.P.R. 13 marzo 2013 n. 59 Autorizzazione Unica Ambientale: vera semplificazione dell'azione amministrativa?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D.P.R. 13 marzo 2013 n. 59 Autorizzazione Unica Ambientale: vera semplificazione dell'azione amministrativa?</dc:title>
  <dc:creator>Pessina Maurizio</dc:creator>
  <cp:lastModifiedBy>Pessina Maurizio</cp:lastModifiedBy>
  <cp:revision>16</cp:revision>
  <dcterms:created xsi:type="dcterms:W3CDTF">2013-09-24T13:01:55Z</dcterms:created>
  <dcterms:modified xsi:type="dcterms:W3CDTF">2013-09-24T15:24:15Z</dcterms:modified>
</cp:coreProperties>
</file>