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24/09/2013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it-IT" sz="2000" i="1" dirty="0" smtClean="0"/>
              <a:t/>
            </a:r>
            <a:br>
              <a:rPr lang="it-IT" sz="2000" i="1" dirty="0" smtClean="0"/>
            </a:br>
            <a:r>
              <a:rPr lang="it-IT" sz="1300" i="1" dirty="0" smtClean="0"/>
              <a:t/>
            </a:r>
            <a:br>
              <a:rPr lang="it-IT" sz="1300" i="1" dirty="0" smtClean="0"/>
            </a:br>
            <a:r>
              <a:rPr lang="it-IT" sz="2400" dirty="0" smtClean="0"/>
              <a:t>D.P.R. 13 marzo 2013 n. 59</a:t>
            </a:r>
            <a:r>
              <a:rPr lang="it-IT" sz="4000" dirty="0" smtClean="0"/>
              <a:t/>
            </a:r>
            <a:br>
              <a:rPr lang="it-IT" sz="4000" dirty="0" smtClean="0"/>
            </a:br>
            <a:r>
              <a:rPr lang="it-IT" sz="4000" i="1" dirty="0"/>
              <a:t>Autorizzazione Unica Ambientale: vera semplificazione dell'azione amministrativa?</a:t>
            </a:r>
            <a:endParaRPr lang="it-IT" sz="4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584" y="4581128"/>
            <a:ext cx="7488832" cy="1080120"/>
          </a:xfrm>
        </p:spPr>
        <p:txBody>
          <a:bodyPr>
            <a:normAutofit/>
          </a:bodyPr>
          <a:lstStyle/>
          <a:p>
            <a:pPr algn="just"/>
            <a:r>
              <a:rPr lang="it-IT" dirty="0" smtClean="0">
                <a:solidFill>
                  <a:schemeClr val="tx1"/>
                </a:solidFill>
              </a:rPr>
              <a:t>Autorizzazione allo scarico di acque reflue industriali in acque superficiali / sul </a:t>
            </a:r>
            <a:r>
              <a:rPr lang="it-IT" dirty="0" smtClean="0">
                <a:solidFill>
                  <a:schemeClr val="tx1"/>
                </a:solidFill>
              </a:rPr>
              <a:t>suolo</a:t>
            </a:r>
          </a:p>
          <a:p>
            <a:pPr algn="r"/>
            <a:r>
              <a:rPr lang="it-IT" dirty="0" smtClean="0">
                <a:solidFill>
                  <a:schemeClr val="tx1"/>
                </a:solidFill>
              </a:rPr>
              <a:t>Dott. Maurizio Pessina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39552" y="47667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MERCOLEDI’ 25 SETTEMBRE </a:t>
            </a:r>
            <a:r>
              <a:rPr lang="it-IT" i="1" dirty="0" smtClean="0"/>
              <a:t>2013 – REGIONE AUTONOMA FRIULI VENEZIA GIULIA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39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marL="87313" indent="-50800" algn="just">
              <a:buNone/>
            </a:pPr>
            <a:r>
              <a:rPr lang="it-IT" dirty="0"/>
              <a:t>Sono considerati </a:t>
            </a:r>
            <a:r>
              <a:rPr lang="it-IT" b="1" u="sng" dirty="0"/>
              <a:t>rilasci di acque</a:t>
            </a:r>
            <a:r>
              <a:rPr lang="it-IT" dirty="0"/>
              <a:t> ai sensi dell’art. 114 le restituzioni di acque</a:t>
            </a:r>
            <a:r>
              <a:rPr lang="it-IT" dirty="0" smtClean="0"/>
              <a:t>:</a:t>
            </a:r>
          </a:p>
          <a:p>
            <a:pPr marL="87313" indent="-50800" algn="just">
              <a:buNone/>
            </a:pPr>
            <a:endParaRPr lang="it-IT" dirty="0"/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per la produzione idroelettrica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per scopi irrigui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da impianti di potabilizzazione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/>
              <a:t>derivanti da sondaggi o perforazioni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546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marL="87313" indent="-50800" algn="just">
              <a:buNone/>
            </a:pPr>
            <a:r>
              <a:rPr lang="it-IT" dirty="0"/>
              <a:t>La nozione di scarico si applica dunque ad un refluo.</a:t>
            </a:r>
          </a:p>
          <a:p>
            <a:pPr marL="87313" indent="-50800" algn="just">
              <a:buNone/>
            </a:pPr>
            <a:r>
              <a:rPr lang="it-IT" dirty="0"/>
              <a:t>Le acque reflue individuate dal decreto (art. 74) sono:</a:t>
            </a:r>
          </a:p>
          <a:p>
            <a:pPr marL="87313" indent="-50800" algn="just">
              <a:buNone/>
            </a:pPr>
            <a:endParaRPr lang="it-IT" dirty="0"/>
          </a:p>
          <a:p>
            <a:pPr algn="just">
              <a:buFont typeface="Wingdings" pitchFamily="2" charset="2"/>
              <a:buChar char="Ø"/>
            </a:pPr>
            <a:r>
              <a:rPr lang="it-IT" b="1" u="sng" dirty="0"/>
              <a:t>acque reflue domestiche</a:t>
            </a:r>
            <a:r>
              <a:rPr lang="it-IT" dirty="0"/>
              <a:t>: acque reflue provenienti da insediamenti di tipo residenziale e da servizi e derivanti prevalentemente dal metabolismo umano e da attività domestiche;</a:t>
            </a:r>
          </a:p>
          <a:p>
            <a:pPr algn="just">
              <a:buFont typeface="Wingdings" pitchFamily="2" charset="2"/>
              <a:buChar char="Ø"/>
            </a:pPr>
            <a:r>
              <a:rPr lang="it-IT" b="1" u="sng" dirty="0"/>
              <a:t>acque reflue industriali</a:t>
            </a:r>
            <a:r>
              <a:rPr lang="it-IT" dirty="0"/>
              <a:t>: qualsiasi tipo di acque reflue scaricate da edifici od impianti in cui si svolgono attività commerciali o di produzione di beni, diverse dalle acque reflue domestiche e dalle acque meteoriche di dilavamento;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762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it-IT" b="1" u="sng" dirty="0"/>
              <a:t>acque reflue urbane</a:t>
            </a:r>
            <a:r>
              <a:rPr lang="it-IT" dirty="0"/>
              <a:t>: acque reflue domestiche o il miscuglio di acque reflue domestiche, di acque reflue industriali ovvero meteoriche di dilavamento convogliate in reti fognarie, anche separate, e provenienti da agglomerato;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70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136903" cy="5688632"/>
          </a:xfrm>
        </p:spPr>
        <p:txBody>
          <a:bodyPr/>
          <a:lstStyle/>
          <a:p>
            <a:pPr marL="87313" indent="-50800" algn="just">
              <a:buNone/>
            </a:pPr>
            <a:r>
              <a:rPr lang="it-IT" dirty="0"/>
              <a:t>Vi è una ulteriore categoria di acque reflue che trova definizione nell’art. 101 comma 7 e sono le </a:t>
            </a:r>
            <a:r>
              <a:rPr lang="it-IT" b="1" u="sng" dirty="0"/>
              <a:t>acque reflue assimilate alle domestiche</a:t>
            </a:r>
            <a:r>
              <a:rPr lang="it-IT" dirty="0"/>
              <a:t>:</a:t>
            </a:r>
          </a:p>
          <a:p>
            <a:pPr marL="87313" indent="-50800" algn="just">
              <a:buNone/>
            </a:pPr>
            <a:endParaRPr lang="it-IT" dirty="0"/>
          </a:p>
          <a:p>
            <a:pPr marL="363538" indent="-327025" algn="just">
              <a:buNone/>
            </a:pPr>
            <a:r>
              <a:rPr lang="it-IT" dirty="0"/>
              <a:t>a) provenienti da imprese dedite esclusivamente alla coltivazione del terreno e/o alla silvicoltura;</a:t>
            </a:r>
          </a:p>
          <a:p>
            <a:pPr marL="449263" indent="-449263" algn="just">
              <a:buNone/>
            </a:pPr>
            <a:r>
              <a:rPr lang="it-IT" dirty="0"/>
              <a:t>b) provenienti da imprese dedite ad allevamento di bestiame;</a:t>
            </a:r>
          </a:p>
          <a:p>
            <a:pPr marL="269875" indent="-269875" algn="just">
              <a:buNone/>
            </a:pPr>
            <a:r>
              <a:rPr lang="it-IT" dirty="0"/>
              <a:t>c) provenienti da imprese dedite alle attività di cui alle lettere a) e b) che esercitano anche attività di trasformazione o di valorizzazione della produzione agricola, inserita con carattere di normalità e complementarietà funzionale nel ciclo produttivo aziendale e con materia prima lavorata proveniente in misura prevalente dall'attività di coltivazione dei terreni di cui si abbia a qualunque titolo la disponibilità;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443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064895" cy="5577483"/>
          </a:xfrm>
        </p:spPr>
        <p:txBody>
          <a:bodyPr/>
          <a:lstStyle/>
          <a:p>
            <a:pPr algn="just">
              <a:buNone/>
            </a:pPr>
            <a:r>
              <a:rPr lang="it-IT" dirty="0"/>
              <a:t>d) provenienti da impianti di acqua coltura e di piscicoltura che diano luogo a scarico e che si caratterizzino per una densità di allevamento pari o inferiore a 1 Kg per metro quadrato di specchio d'acqua o in cui venga utilizzata una portata d'acqua pari o inferiore a 50 litri al minuto secondo;</a:t>
            </a:r>
          </a:p>
          <a:p>
            <a:pPr algn="just">
              <a:buNone/>
            </a:pPr>
            <a:r>
              <a:rPr lang="it-IT" dirty="0"/>
              <a:t>e) aventi caratteristiche qualitative equivalenti a quelle domestiche e indicate dalla normativa regionale;</a:t>
            </a:r>
          </a:p>
          <a:p>
            <a:pPr algn="just">
              <a:buNone/>
            </a:pPr>
            <a:r>
              <a:rPr lang="it-IT" dirty="0"/>
              <a:t>f) provenienti da attività termali, fatte salve le discipline regionali di settore.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274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136904" cy="5832648"/>
          </a:xfrm>
        </p:spPr>
        <p:txBody>
          <a:bodyPr>
            <a:normAutofit lnSpcReduction="10000"/>
          </a:bodyPr>
          <a:lstStyle/>
          <a:p>
            <a:pPr marL="87313" indent="-50800" algn="just">
              <a:buNone/>
            </a:pPr>
            <a:r>
              <a:rPr lang="it-IT" dirty="0"/>
              <a:t>La Regione ha normato, ai sensi della lettera e) con la </a:t>
            </a:r>
            <a:r>
              <a:rPr lang="it-IT" b="1" u="sng" dirty="0"/>
              <a:t>L.R. 13/02 </a:t>
            </a:r>
            <a:r>
              <a:rPr lang="it-IT" dirty="0"/>
              <a:t>art. 18 commi 25 e 26, recentemente modificati.</a:t>
            </a:r>
          </a:p>
          <a:p>
            <a:pPr marL="87313" indent="-50800" algn="just">
              <a:buNone/>
            </a:pPr>
            <a:r>
              <a:rPr lang="it-IT" dirty="0"/>
              <a:t>Il comma 25 prevede si applichino i criteri di assimilazione individuati dal </a:t>
            </a:r>
            <a:r>
              <a:rPr lang="it-IT" b="1" u="sng" dirty="0"/>
              <a:t>DPR 227/11</a:t>
            </a:r>
            <a:r>
              <a:rPr lang="it-IT" dirty="0"/>
              <a:t>.</a:t>
            </a:r>
          </a:p>
          <a:p>
            <a:pPr marL="87313" indent="-50800" algn="just">
              <a:buNone/>
            </a:pPr>
            <a:r>
              <a:rPr lang="it-IT" dirty="0"/>
              <a:t>Secondo tale disposizione sono assimilate alle acque reflue domestiche:</a:t>
            </a:r>
          </a:p>
          <a:p>
            <a:pPr algn="just">
              <a:buNone/>
            </a:pPr>
            <a:r>
              <a:rPr lang="it-IT" dirty="0"/>
              <a:t>a) le acque che prima di ogni trattamento depurativo presentano le caratteristiche qualitative e quantitative di cui alla tabella 1 dell'allegato A;</a:t>
            </a:r>
          </a:p>
          <a:p>
            <a:pPr algn="just">
              <a:buNone/>
            </a:pPr>
            <a:r>
              <a:rPr lang="it-IT" dirty="0"/>
              <a:t>b) le acque reflue provenienti da insediamenti in cui si svolgono attività di produzione di beni e prestazione di servizi i cui scarichi terminali provengono esclusivamente da servizi igienici, cucine e mense;</a:t>
            </a:r>
          </a:p>
          <a:p>
            <a:pPr algn="just">
              <a:buNone/>
            </a:pPr>
            <a:r>
              <a:rPr lang="it-IT" dirty="0"/>
              <a:t>c) le acque reflue provenienti dalle categorie di attività elencate nella tabella 2 dell'allegato A, con le limitazioni indicate nella stessa tabella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17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6210806"/>
              </p:ext>
            </p:extLst>
          </p:nvPr>
        </p:nvGraphicFramePr>
        <p:xfrm>
          <a:off x="2123728" y="260648"/>
          <a:ext cx="4623757" cy="6539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Acrobat Document" r:id="rId3" imgW="7551360" imgH="10710000" progId="AcroExch.Document.11">
                  <p:embed/>
                </p:oleObj>
              </mc:Choice>
              <mc:Fallback>
                <p:oleObj name="Acrobat Document" r:id="rId3" imgW="7551360" imgH="10710000" progId="AcroExch.Document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260648"/>
                        <a:ext cx="4623757" cy="6539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096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icio\Desktop\Nuova immagine bitmap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854976" cy="5941583"/>
          </a:xfrm>
          <a:prstGeom prst="rect">
            <a:avLst/>
          </a:prstGeom>
          <a:noFill/>
        </p:spPr>
      </p:pic>
      <p:sp>
        <p:nvSpPr>
          <p:cNvPr id="5" name="Freccia a destra 4"/>
          <p:cNvSpPr/>
          <p:nvPr/>
        </p:nvSpPr>
        <p:spPr>
          <a:xfrm>
            <a:off x="971600" y="3284984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971600" y="378904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971600" y="414908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/>
          <p:cNvSpPr/>
          <p:nvPr/>
        </p:nvSpPr>
        <p:spPr>
          <a:xfrm>
            <a:off x="971600" y="558924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102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icio\Desktop\Nuova immagine bitmap (2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109" y="1124744"/>
            <a:ext cx="7896511" cy="3565356"/>
          </a:xfrm>
          <a:prstGeom prst="rect">
            <a:avLst/>
          </a:prstGeom>
          <a:noFill/>
        </p:spPr>
      </p:pic>
      <p:sp>
        <p:nvSpPr>
          <p:cNvPr id="5" name="Freccia a destra 4"/>
          <p:cNvSpPr/>
          <p:nvPr/>
        </p:nvSpPr>
        <p:spPr>
          <a:xfrm>
            <a:off x="683568" y="1268760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>
            <a:off x="683568" y="2492896"/>
            <a:ext cx="144016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657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620688"/>
            <a:ext cx="8136903" cy="5505475"/>
          </a:xfrm>
        </p:spPr>
        <p:txBody>
          <a:bodyPr/>
          <a:lstStyle/>
          <a:p>
            <a:pPr marL="87313" indent="-50800" algn="just">
              <a:buNone/>
            </a:pPr>
            <a:r>
              <a:rPr lang="it-IT" dirty="0"/>
              <a:t>Il comma 26 della L.R. 13/02 dice che sono assimilati agli scarichi di acque reflue domestiche</a:t>
            </a:r>
            <a:r>
              <a:rPr lang="it-IT" dirty="0" smtClean="0"/>
              <a:t>:</a:t>
            </a:r>
          </a:p>
          <a:p>
            <a:pPr marL="87313" indent="-50800" algn="just">
              <a:buNone/>
            </a:pPr>
            <a:endParaRPr lang="it-IT" dirty="0"/>
          </a:p>
          <a:p>
            <a:pPr marL="808038" indent="-771525" algn="just">
              <a:buNone/>
            </a:pPr>
            <a:r>
              <a:rPr lang="it-IT" dirty="0" err="1"/>
              <a:t>cbis</a:t>
            </a:r>
            <a:r>
              <a:rPr lang="it-IT" dirty="0"/>
              <a:t>) gli scarichi di attività industriali di produzione di generi alimentari che utilizzano come conservante esclusivamente cloruro di sodio, aventi portata inferiore a 50 mc/g e non contaminati da sostanze pericolose o da prodotti chimici impiegati come agenti disinfettanti, sanificanti, edulcoranti, sgrassanti o detergenti</a:t>
            </a:r>
            <a:r>
              <a:rPr lang="it-IT" dirty="0" smtClean="0"/>
              <a:t>.</a:t>
            </a:r>
          </a:p>
          <a:p>
            <a:pPr marL="808038" indent="-771525" algn="just">
              <a:buNone/>
            </a:pPr>
            <a:r>
              <a:rPr lang="it-IT" dirty="0" err="1"/>
              <a:t>cter</a:t>
            </a:r>
            <a:r>
              <a:rPr lang="it-IT" dirty="0"/>
              <a:t>) gli scarichi utilizzati per scopi geotermici, a condizione che tali acque non siano utilizzate nell’ambito di cicli produttivi e che non siano sottoposte a trattamenti chimici.</a:t>
            </a:r>
          </a:p>
          <a:p>
            <a:pPr marL="808038" indent="-771525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639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692696"/>
            <a:ext cx="8280919" cy="5433467"/>
          </a:xfrm>
        </p:spPr>
        <p:txBody>
          <a:bodyPr/>
          <a:lstStyle/>
          <a:p>
            <a:pPr marL="0" indent="0" algn="just">
              <a:buNone/>
            </a:pPr>
            <a:r>
              <a:rPr lang="it-IT" b="1" u="sng" dirty="0" smtClean="0"/>
              <a:t>D.P.R. 59/13 – art. 3 comma 1</a:t>
            </a:r>
            <a:r>
              <a:rPr lang="it-IT" dirty="0" smtClean="0"/>
              <a:t>: prevede che i gestori degli impianti soggetti all’AUA presentino domanda di autorizzazione unica ambientale nel caso in cui siano soggetti all’ottenimento ad almeno uno dei titoli abilitativi elencati.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a) Autorizzazione agli scarichi di cui al </a:t>
            </a:r>
          </a:p>
          <a:p>
            <a:pPr marL="0" indent="0" algn="just">
              <a:buNone/>
            </a:pPr>
            <a:r>
              <a:rPr lang="it-IT" dirty="0" smtClean="0"/>
              <a:t>capo II </a:t>
            </a:r>
          </a:p>
          <a:p>
            <a:pPr marL="0" indent="0" algn="just">
              <a:buNone/>
            </a:pPr>
            <a:r>
              <a:rPr lang="it-IT" dirty="0" smtClean="0"/>
              <a:t>del titolo IV </a:t>
            </a:r>
          </a:p>
          <a:p>
            <a:pPr marL="0" indent="0" algn="just">
              <a:buNone/>
            </a:pPr>
            <a:r>
              <a:rPr lang="it-IT" dirty="0" smtClean="0"/>
              <a:t>della sezione II</a:t>
            </a:r>
          </a:p>
          <a:p>
            <a:pPr marL="0" indent="0" algn="just">
              <a:buNone/>
            </a:pPr>
            <a:r>
              <a:rPr lang="it-IT" dirty="0"/>
              <a:t>d</a:t>
            </a:r>
            <a:r>
              <a:rPr lang="it-IT" dirty="0" smtClean="0"/>
              <a:t>ella parte terza</a:t>
            </a:r>
          </a:p>
          <a:p>
            <a:pPr marL="0" indent="0" algn="just">
              <a:buNone/>
            </a:pPr>
            <a:r>
              <a:rPr lang="it-IT" dirty="0"/>
              <a:t>d</a:t>
            </a:r>
            <a:r>
              <a:rPr lang="it-IT" dirty="0" smtClean="0"/>
              <a:t>el D.Lgs. 152/06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35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7992887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Art. 124 comma 7 – Salvo diversa disciplina regionale, la domanda di autorizzazione è presentata alla Provincia ovvero all’autorità d’ambito se lo scarico è in pubblica fognatura.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/>
              <a:t>Con la </a:t>
            </a:r>
            <a:r>
              <a:rPr lang="it-IT" b="1" u="sng" dirty="0"/>
              <a:t>L.R. 7/01 </a:t>
            </a:r>
            <a:r>
              <a:rPr lang="it-IT" dirty="0"/>
              <a:t>art. 22, la Regione ha stabilito </a:t>
            </a:r>
            <a:r>
              <a:rPr lang="it-IT" dirty="0" smtClean="0"/>
              <a:t>che, con riferimento agli scarichi di acque reflue domestiche che non recapitano in rete fognaria:</a:t>
            </a:r>
          </a:p>
          <a:p>
            <a:pPr marL="0" indent="0" algn="just">
              <a:buNone/>
            </a:pPr>
            <a:r>
              <a:rPr lang="it-IT" b="1" dirty="0"/>
              <a:t>3.</a:t>
            </a:r>
            <a:r>
              <a:rPr lang="it-IT" dirty="0"/>
              <a:t> L'attivazione di un nuovo scarico, </a:t>
            </a:r>
            <a:r>
              <a:rPr lang="it-IT" dirty="0" smtClean="0"/>
              <a:t>… </a:t>
            </a:r>
            <a:r>
              <a:rPr lang="it-IT" dirty="0"/>
              <a:t>oppure le modifiche dello scarico esistente, sono autorizzate dal Comune in cui questo ricade.</a:t>
            </a:r>
          </a:p>
          <a:p>
            <a:pPr marL="0" indent="0" algn="just">
              <a:buNone/>
            </a:pPr>
            <a:endParaRPr lang="it-IT" i="1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926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5832648"/>
          </a:xfrm>
        </p:spPr>
        <p:txBody>
          <a:bodyPr>
            <a:normAutofit lnSpcReduction="10000"/>
          </a:bodyPr>
          <a:lstStyle/>
          <a:p>
            <a:pPr marL="87313" indent="-50800" algn="just">
              <a:buNone/>
            </a:pPr>
            <a:r>
              <a:rPr lang="it-IT" dirty="0"/>
              <a:t>Con la </a:t>
            </a:r>
            <a:r>
              <a:rPr lang="it-IT" b="1" u="sng" dirty="0"/>
              <a:t>L.R. 16/08</a:t>
            </a:r>
            <a:r>
              <a:rPr lang="it-IT" dirty="0"/>
              <a:t> art. 16bis, la Regione ha stabilito che:</a:t>
            </a:r>
          </a:p>
          <a:p>
            <a:pPr algn="just">
              <a:buNone/>
            </a:pPr>
            <a:r>
              <a:rPr lang="it-IT" b="1" dirty="0"/>
              <a:t>1.</a:t>
            </a:r>
            <a:r>
              <a:rPr lang="it-IT" dirty="0"/>
              <a:t> … sono autorizzati dal gestore del servizio idrico integrato tutti gli scarichi in pubblica fognatura secondo quanto stabilito nelle rispettive convenzioni, </a:t>
            </a:r>
            <a:r>
              <a:rPr lang="it-IT" dirty="0" err="1"/>
              <a:t>nonche</a:t>
            </a:r>
            <a:r>
              <a:rPr lang="it-IT" dirty="0"/>
              <a:t>' sulla base dei regolamenti approvati da parte </a:t>
            </a:r>
            <a:r>
              <a:rPr lang="it-IT" dirty="0" err="1"/>
              <a:t>dell'Autorita'</a:t>
            </a:r>
            <a:r>
              <a:rPr lang="it-IT" dirty="0"/>
              <a:t> d'ambito territorialmente competente</a:t>
            </a:r>
            <a:r>
              <a:rPr lang="it-IT" dirty="0" smtClean="0"/>
              <a:t>.</a:t>
            </a:r>
          </a:p>
          <a:p>
            <a:pPr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Infine con </a:t>
            </a:r>
            <a:r>
              <a:rPr lang="it-IT" b="1" u="sng" dirty="0" smtClean="0"/>
              <a:t>L.R. 16/08</a:t>
            </a:r>
            <a:r>
              <a:rPr lang="it-IT" dirty="0" smtClean="0"/>
              <a:t> art. 19 - </a:t>
            </a:r>
            <a:r>
              <a:rPr lang="it-IT" dirty="0"/>
              <a:t>scarichi di acque meteoriche di dilavamento dei </a:t>
            </a:r>
            <a:r>
              <a:rPr lang="it-IT" dirty="0" smtClean="0"/>
              <a:t>piazzali, - si è stabilito che:</a:t>
            </a:r>
            <a:endParaRPr lang="it-IT" u="sng" dirty="0"/>
          </a:p>
          <a:p>
            <a:pPr marL="82550" indent="-46038" algn="just">
              <a:buNone/>
            </a:pPr>
            <a:r>
              <a:rPr lang="it-IT" dirty="0" smtClean="0"/>
              <a:t>nelle </a:t>
            </a:r>
            <a:r>
              <a:rPr lang="it-IT" dirty="0"/>
              <a:t>more dell’entrata in vigore del Piano regionale di tutela delle acque </a:t>
            </a:r>
            <a:r>
              <a:rPr lang="it-IT" dirty="0" smtClean="0"/>
              <a:t>…</a:t>
            </a:r>
            <a:r>
              <a:rPr lang="it-IT" dirty="0"/>
              <a:t>la Provincia </a:t>
            </a:r>
            <a:r>
              <a:rPr lang="it-IT" dirty="0" smtClean="0"/>
              <a:t>autorizza </a:t>
            </a:r>
            <a:r>
              <a:rPr lang="it-IT" dirty="0"/>
              <a:t>lo scarico delle acque meteoriche di dilavamento dei piazzali venute in contatto con sostanze o materiali connessi con le attività esercitate nello </a:t>
            </a:r>
            <a:r>
              <a:rPr lang="it-IT" dirty="0" smtClean="0"/>
              <a:t>stabilimento </a:t>
            </a:r>
            <a:r>
              <a:rPr lang="it-IT" dirty="0"/>
              <a:t>fissando, … …, sentita al riguardo anche l’ARPA che esprime il proprio parere, i limiti previsti dalla normativa per gli scarichi industriali.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01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1124744"/>
            <a:ext cx="7992887" cy="1224136"/>
          </a:xfrm>
        </p:spPr>
        <p:txBody>
          <a:bodyPr/>
          <a:lstStyle/>
          <a:p>
            <a:pPr marL="0" indent="0" algn="just">
              <a:buNone/>
            </a:pPr>
            <a:r>
              <a:rPr lang="it-IT" b="1" dirty="0" smtClean="0"/>
              <a:t>MODULISTICA PER IL RILASCIO DELLA AUTORIZZAZIONE ALLO SCARICO DI ACQUE REFLUE INDUSTRIALI IN ACQUE SUPERFICIALI  O SUL SUOLO</a:t>
            </a:r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69806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asellaDiTesto 19"/>
          <p:cNvSpPr txBox="1"/>
          <p:nvPr/>
        </p:nvSpPr>
        <p:spPr>
          <a:xfrm>
            <a:off x="246337" y="404664"/>
            <a:ext cx="18002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SCHEDA DATI </a:t>
            </a:r>
            <a:r>
              <a:rPr lang="it-IT" dirty="0" smtClean="0"/>
              <a:t>ANAGRAFICI</a:t>
            </a:r>
          </a:p>
          <a:p>
            <a:endParaRPr lang="it-IT" sz="1200" dirty="0"/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 smtClean="0"/>
              <a:t>Corografia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 smtClean="0"/>
              <a:t>Planimetria dell’insediamento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 smtClean="0"/>
              <a:t>Compilazione Scheda identificativa scarico acque reflue industriali.</a:t>
            </a:r>
          </a:p>
          <a:p>
            <a:endParaRPr lang="it-IT" sz="1200" dirty="0" smtClean="0"/>
          </a:p>
        </p:txBody>
      </p:sp>
      <p:sp>
        <p:nvSpPr>
          <p:cNvPr id="21" name="CasellaDiTesto 20"/>
          <p:cNvSpPr txBox="1"/>
          <p:nvPr/>
        </p:nvSpPr>
        <p:spPr>
          <a:xfrm>
            <a:off x="2195736" y="404664"/>
            <a:ext cx="1728192" cy="23083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ACQUE REFLUE</a:t>
            </a:r>
          </a:p>
          <a:p>
            <a:endParaRPr lang="it-IT" sz="1200" dirty="0" smtClean="0"/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/>
              <a:t>Compilazione Scheda identificativa scarico acque reflue industriali.</a:t>
            </a:r>
          </a:p>
          <a:p>
            <a:endParaRPr lang="it-IT" sz="1200" dirty="0" smtClean="0"/>
          </a:p>
          <a:p>
            <a:endParaRPr lang="it-IT" sz="1200" dirty="0"/>
          </a:p>
          <a:p>
            <a:endParaRPr lang="it-IT" sz="1200" dirty="0" smtClean="0"/>
          </a:p>
          <a:p>
            <a:endParaRPr lang="it-IT" sz="1200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4139952" y="414329"/>
            <a:ext cx="1728192" cy="276998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TRATTAMENTO DEPURATIVO</a:t>
            </a:r>
          </a:p>
          <a:p>
            <a:endParaRPr lang="it-IT" sz="1200" dirty="0"/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/>
              <a:t>Compilazione Scheda identificativa scarico acque reflue industriali.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 smtClean="0"/>
              <a:t>Relazione tecnico descrittiva degli impianti di trattamento delle acque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6012160" y="433257"/>
            <a:ext cx="1656184" cy="230832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SCHEDA SCARICO</a:t>
            </a:r>
          </a:p>
          <a:p>
            <a:endParaRPr lang="it-IT" sz="1200" dirty="0"/>
          </a:p>
          <a:p>
            <a:pPr marL="171450" indent="-171450">
              <a:buFont typeface="Wingdings" pitchFamily="2" charset="2"/>
              <a:buChar char="ü"/>
            </a:pPr>
            <a:r>
              <a:rPr lang="it-IT" sz="1200" dirty="0"/>
              <a:t>Compilazione Scheda identificativa scarico acque reflue industriali.</a:t>
            </a:r>
          </a:p>
          <a:p>
            <a:endParaRPr lang="it-IT" sz="1200" dirty="0" smtClean="0"/>
          </a:p>
          <a:p>
            <a:endParaRPr lang="it-IT" sz="1200" dirty="0"/>
          </a:p>
          <a:p>
            <a:endParaRPr lang="it-IT" sz="1200" dirty="0"/>
          </a:p>
        </p:txBody>
      </p:sp>
      <p:sp>
        <p:nvSpPr>
          <p:cNvPr id="89" name="CasellaDiTesto 88"/>
          <p:cNvSpPr txBox="1"/>
          <p:nvPr/>
        </p:nvSpPr>
        <p:spPr>
          <a:xfrm>
            <a:off x="2267744" y="3356992"/>
            <a:ext cx="144016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Refluo 1</a:t>
            </a:r>
            <a:endParaRPr lang="it-IT" sz="1200" dirty="0"/>
          </a:p>
        </p:txBody>
      </p:sp>
      <p:sp>
        <p:nvSpPr>
          <p:cNvPr id="90" name="CasellaDiTesto 89"/>
          <p:cNvSpPr txBox="1"/>
          <p:nvPr/>
        </p:nvSpPr>
        <p:spPr>
          <a:xfrm>
            <a:off x="2267744" y="4077072"/>
            <a:ext cx="144016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Refluo 2</a:t>
            </a:r>
            <a:endParaRPr lang="it-IT" sz="1200" dirty="0"/>
          </a:p>
        </p:txBody>
      </p:sp>
      <p:sp>
        <p:nvSpPr>
          <p:cNvPr id="91" name="CasellaDiTesto 90"/>
          <p:cNvSpPr txBox="1"/>
          <p:nvPr/>
        </p:nvSpPr>
        <p:spPr>
          <a:xfrm>
            <a:off x="2267744" y="4869160"/>
            <a:ext cx="144016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Refluo 3</a:t>
            </a:r>
            <a:endParaRPr lang="it-IT" sz="1200" dirty="0"/>
          </a:p>
        </p:txBody>
      </p:sp>
      <p:sp>
        <p:nvSpPr>
          <p:cNvPr id="92" name="CasellaDiTesto 91"/>
          <p:cNvSpPr txBox="1"/>
          <p:nvPr/>
        </p:nvSpPr>
        <p:spPr>
          <a:xfrm>
            <a:off x="2267744" y="5661248"/>
            <a:ext cx="1440160" cy="2769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Refluo 4</a:t>
            </a:r>
            <a:endParaRPr lang="it-IT" sz="1200" dirty="0"/>
          </a:p>
        </p:txBody>
      </p:sp>
      <p:sp>
        <p:nvSpPr>
          <p:cNvPr id="93" name="CasellaDiTesto 92"/>
          <p:cNvSpPr txBox="1"/>
          <p:nvPr/>
        </p:nvSpPr>
        <p:spPr>
          <a:xfrm>
            <a:off x="4247964" y="3633991"/>
            <a:ext cx="1512168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Trattamento 1</a:t>
            </a:r>
            <a:endParaRPr lang="it-IT" sz="1200" dirty="0"/>
          </a:p>
        </p:txBody>
      </p:sp>
      <p:sp>
        <p:nvSpPr>
          <p:cNvPr id="94" name="CasellaDiTesto 93"/>
          <p:cNvSpPr txBox="1"/>
          <p:nvPr/>
        </p:nvSpPr>
        <p:spPr>
          <a:xfrm>
            <a:off x="4247964" y="4869160"/>
            <a:ext cx="1404156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Trattamento 2</a:t>
            </a:r>
            <a:endParaRPr lang="it-IT" sz="1200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4247964" y="5661248"/>
            <a:ext cx="1512168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Trattamento 3</a:t>
            </a:r>
            <a:endParaRPr lang="it-IT" sz="1200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6228184" y="4334527"/>
            <a:ext cx="1296144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Scarico 1</a:t>
            </a:r>
            <a:endParaRPr lang="it-IT" sz="1200" dirty="0"/>
          </a:p>
        </p:txBody>
      </p:sp>
      <p:sp>
        <p:nvSpPr>
          <p:cNvPr id="97" name="CasellaDiTesto 96"/>
          <p:cNvSpPr txBox="1"/>
          <p:nvPr/>
        </p:nvSpPr>
        <p:spPr>
          <a:xfrm>
            <a:off x="6228184" y="5676211"/>
            <a:ext cx="1440160" cy="2769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Scarico 2</a:t>
            </a:r>
            <a:endParaRPr lang="it-IT" sz="1200" dirty="0"/>
          </a:p>
        </p:txBody>
      </p:sp>
      <p:cxnSp>
        <p:nvCxnSpPr>
          <p:cNvPr id="99" name="Connettore 2 98"/>
          <p:cNvCxnSpPr>
            <a:stCxn id="89" idx="3"/>
          </p:cNvCxnSpPr>
          <p:nvPr/>
        </p:nvCxnSpPr>
        <p:spPr>
          <a:xfrm>
            <a:off x="3707904" y="3495492"/>
            <a:ext cx="540060" cy="13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ttore 2 101"/>
          <p:cNvCxnSpPr>
            <a:stCxn id="90" idx="3"/>
          </p:cNvCxnSpPr>
          <p:nvPr/>
        </p:nvCxnSpPr>
        <p:spPr>
          <a:xfrm flipV="1">
            <a:off x="3707904" y="3910990"/>
            <a:ext cx="540060" cy="304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ttore 2 104"/>
          <p:cNvCxnSpPr>
            <a:stCxn id="91" idx="3"/>
            <a:endCxn id="94" idx="1"/>
          </p:cNvCxnSpPr>
          <p:nvPr/>
        </p:nvCxnSpPr>
        <p:spPr>
          <a:xfrm>
            <a:off x="3707904" y="5007660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ttore 2 106"/>
          <p:cNvCxnSpPr>
            <a:stCxn id="92" idx="3"/>
            <a:endCxn id="95" idx="1"/>
          </p:cNvCxnSpPr>
          <p:nvPr/>
        </p:nvCxnSpPr>
        <p:spPr>
          <a:xfrm>
            <a:off x="3707904" y="5799748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ttore 2 108"/>
          <p:cNvCxnSpPr>
            <a:stCxn id="93" idx="3"/>
          </p:cNvCxnSpPr>
          <p:nvPr/>
        </p:nvCxnSpPr>
        <p:spPr>
          <a:xfrm>
            <a:off x="5760132" y="3772491"/>
            <a:ext cx="468052" cy="562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2 110"/>
          <p:cNvCxnSpPr>
            <a:stCxn id="94" idx="3"/>
          </p:cNvCxnSpPr>
          <p:nvPr/>
        </p:nvCxnSpPr>
        <p:spPr>
          <a:xfrm flipV="1">
            <a:off x="5652120" y="4611526"/>
            <a:ext cx="576064" cy="396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ttore 2 112"/>
          <p:cNvCxnSpPr>
            <a:stCxn id="95" idx="3"/>
            <a:endCxn id="97" idx="1"/>
          </p:cNvCxnSpPr>
          <p:nvPr/>
        </p:nvCxnSpPr>
        <p:spPr>
          <a:xfrm>
            <a:off x="5760132" y="5799748"/>
            <a:ext cx="468052" cy="14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96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620688"/>
            <a:ext cx="8208911" cy="5505475"/>
          </a:xfrm>
        </p:spPr>
        <p:txBody>
          <a:bodyPr/>
          <a:lstStyle/>
          <a:p>
            <a:pPr marL="0" indent="0" algn="just">
              <a:buNone/>
            </a:pPr>
            <a:r>
              <a:rPr lang="it-IT" b="1" u="sng" dirty="0" smtClean="0"/>
              <a:t>D.Lgs. 152/06 – Norme in materia ambientale </a:t>
            </a:r>
            <a:r>
              <a:rPr lang="it-IT" dirty="0" smtClean="0"/>
              <a:t>è suddiviso in: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it-IT" u="sng" dirty="0"/>
              <a:t>Parte Prima</a:t>
            </a:r>
            <a:r>
              <a:rPr lang="it-IT" dirty="0"/>
              <a:t>: Disposizioni comuni e principi </a:t>
            </a:r>
            <a:r>
              <a:rPr lang="it-IT" dirty="0" smtClean="0"/>
              <a:t>generali.</a:t>
            </a:r>
            <a:endParaRPr lang="it-IT" dirty="0"/>
          </a:p>
          <a:p>
            <a:pPr marL="0" indent="0" algn="just">
              <a:spcBef>
                <a:spcPct val="50000"/>
              </a:spcBef>
              <a:buNone/>
            </a:pPr>
            <a:r>
              <a:rPr lang="it-IT" u="sng" dirty="0"/>
              <a:t>Parte Seconda</a:t>
            </a:r>
            <a:r>
              <a:rPr lang="it-IT" dirty="0"/>
              <a:t>: Procedure per la valutazione ambientale strategica (VAS), per la valutazione di impatto ambientale (VIA) e per l’autorizzazione integrata ambientale (AIA - IPPC</a:t>
            </a:r>
            <a:r>
              <a:rPr lang="it-IT" dirty="0" smtClean="0"/>
              <a:t>).</a:t>
            </a:r>
          </a:p>
          <a:p>
            <a:pPr marL="0" indent="0" algn="just">
              <a:spcBef>
                <a:spcPct val="50000"/>
              </a:spcBef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b="1" u="sng" dirty="0"/>
              <a:t>Parte Terza</a:t>
            </a:r>
            <a:r>
              <a:rPr lang="it-IT" b="1" dirty="0"/>
              <a:t>: Norme in materia di difesa del suolo e lotta alla desertificazione, di tutela della acque dall’inquinamento e di gestione delle risorse </a:t>
            </a:r>
            <a:r>
              <a:rPr lang="it-IT" b="1" dirty="0" smtClean="0"/>
              <a:t>idriche.</a:t>
            </a:r>
            <a:endParaRPr lang="it-IT" b="1" dirty="0"/>
          </a:p>
          <a:p>
            <a:pPr marL="0" indent="0">
              <a:spcBef>
                <a:spcPct val="50000"/>
              </a:spcBef>
              <a:buNone/>
            </a:pPr>
            <a:r>
              <a:rPr lang="it-IT" u="sng" dirty="0"/>
              <a:t>Parte Quarta</a:t>
            </a:r>
            <a:r>
              <a:rPr lang="it-IT" dirty="0"/>
              <a:t>: Norme in materia di gestione dei rifiuti e di bonifica dei siti </a:t>
            </a:r>
            <a:r>
              <a:rPr lang="it-IT" dirty="0" smtClean="0"/>
              <a:t>inquinati.</a:t>
            </a: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534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136903" cy="5577483"/>
          </a:xfrm>
        </p:spPr>
        <p:txBody>
          <a:bodyPr/>
          <a:lstStyle/>
          <a:p>
            <a:pPr marL="0" indent="0" algn="just">
              <a:spcBef>
                <a:spcPct val="50000"/>
              </a:spcBef>
              <a:buNone/>
            </a:pPr>
            <a:r>
              <a:rPr lang="it-IT" u="sng" dirty="0"/>
              <a:t>Parte Quinta</a:t>
            </a:r>
            <a:r>
              <a:rPr lang="it-IT" dirty="0"/>
              <a:t>: Norma in materia di tutela dell’aria e di riduzione delle emissioni in </a:t>
            </a:r>
            <a:r>
              <a:rPr lang="it-IT" dirty="0" smtClean="0"/>
              <a:t>atmosfera.</a:t>
            </a:r>
            <a:endParaRPr lang="it-IT" dirty="0"/>
          </a:p>
          <a:p>
            <a:pPr marL="0" indent="0" algn="just">
              <a:spcBef>
                <a:spcPct val="50000"/>
              </a:spcBef>
              <a:buNone/>
            </a:pPr>
            <a:r>
              <a:rPr lang="it-IT" u="sng" dirty="0"/>
              <a:t>Parte Sesta</a:t>
            </a:r>
            <a:r>
              <a:rPr lang="it-IT" dirty="0"/>
              <a:t>: Norme in materia risarcitoria contro i danni </a:t>
            </a:r>
            <a:r>
              <a:rPr lang="it-IT" dirty="0" smtClean="0"/>
              <a:t>all’ambiente.</a:t>
            </a: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17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620688"/>
            <a:ext cx="8064895" cy="5505475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A sua volta la </a:t>
            </a:r>
            <a:r>
              <a:rPr lang="it-IT" u="sng" dirty="0" smtClean="0"/>
              <a:t>Parte terza</a:t>
            </a:r>
            <a:r>
              <a:rPr lang="it-IT" dirty="0" smtClean="0"/>
              <a:t> del decreto è suddivisa in: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lnSpc>
                <a:spcPct val="90000"/>
              </a:lnSpc>
              <a:buNone/>
            </a:pPr>
            <a:r>
              <a:rPr lang="it-IT" u="sng" dirty="0"/>
              <a:t>SEZIONE I</a:t>
            </a:r>
            <a:r>
              <a:rPr lang="it-IT" dirty="0"/>
              <a:t>: Norme in materia di tutela del suolo e lotta alla desertificazione</a:t>
            </a:r>
          </a:p>
          <a:p>
            <a:pPr algn="just">
              <a:lnSpc>
                <a:spcPct val="90000"/>
              </a:lnSpc>
              <a:buNone/>
            </a:pPr>
            <a:endParaRPr lang="it-IT" dirty="0"/>
          </a:p>
          <a:p>
            <a:pPr marL="0" indent="0" algn="just">
              <a:lnSpc>
                <a:spcPct val="90000"/>
              </a:lnSpc>
              <a:buNone/>
            </a:pPr>
            <a:r>
              <a:rPr lang="it-IT" b="1" u="sng" dirty="0"/>
              <a:t>SEZIONE II</a:t>
            </a:r>
            <a:r>
              <a:rPr lang="it-IT" b="1" dirty="0"/>
              <a:t>: Tutela delle acque dall’inquinamento</a:t>
            </a:r>
          </a:p>
          <a:p>
            <a:pPr algn="just">
              <a:lnSpc>
                <a:spcPct val="90000"/>
              </a:lnSpc>
              <a:buNone/>
            </a:pPr>
            <a:endParaRPr lang="it-IT" dirty="0"/>
          </a:p>
          <a:p>
            <a:pPr algn="just">
              <a:lnSpc>
                <a:spcPct val="90000"/>
              </a:lnSpc>
              <a:buNone/>
            </a:pPr>
            <a:r>
              <a:rPr lang="it-IT" u="sng" dirty="0"/>
              <a:t>SEZIONE III</a:t>
            </a:r>
            <a:r>
              <a:rPr lang="it-IT" dirty="0"/>
              <a:t>: Gestione delle risorse idriche</a:t>
            </a:r>
          </a:p>
          <a:p>
            <a:pPr algn="just">
              <a:lnSpc>
                <a:spcPct val="90000"/>
              </a:lnSpc>
              <a:buNone/>
            </a:pPr>
            <a:endParaRPr lang="it-IT" dirty="0"/>
          </a:p>
          <a:p>
            <a:pPr algn="just">
              <a:lnSpc>
                <a:spcPct val="90000"/>
              </a:lnSpc>
              <a:buNone/>
            </a:pPr>
            <a:r>
              <a:rPr lang="it-IT" u="sng" dirty="0"/>
              <a:t>SEZIONE IV</a:t>
            </a:r>
            <a:r>
              <a:rPr lang="it-IT" dirty="0"/>
              <a:t>: Disposizioni transitorie e finali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3149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39552" y="548680"/>
            <a:ext cx="8136903" cy="5577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La </a:t>
            </a:r>
            <a:r>
              <a:rPr lang="it-IT" u="sng" dirty="0" smtClean="0"/>
              <a:t>Sezione II </a:t>
            </a:r>
            <a:r>
              <a:rPr lang="it-IT" dirty="0" smtClean="0"/>
              <a:t>a sua volta è suddivisa in: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87313" indent="-50800" algn="just">
              <a:buNone/>
            </a:pPr>
            <a:r>
              <a:rPr lang="it-IT" u="sng" dirty="0"/>
              <a:t>Titolo I</a:t>
            </a:r>
            <a:r>
              <a:rPr lang="it-IT" dirty="0"/>
              <a:t> – </a:t>
            </a:r>
            <a:r>
              <a:rPr lang="it-IT" dirty="0" smtClean="0"/>
              <a:t>Principi </a:t>
            </a:r>
            <a:r>
              <a:rPr lang="it-IT" dirty="0"/>
              <a:t>generali e </a:t>
            </a:r>
            <a:r>
              <a:rPr lang="it-IT" dirty="0" smtClean="0"/>
              <a:t>competenze.</a:t>
            </a:r>
            <a:endParaRPr lang="it-IT" dirty="0"/>
          </a:p>
          <a:p>
            <a:pPr marL="87313" indent="-50800" algn="just">
              <a:buNone/>
            </a:pPr>
            <a:r>
              <a:rPr lang="it-IT" u="sng" dirty="0"/>
              <a:t>Titolo II </a:t>
            </a:r>
            <a:r>
              <a:rPr lang="it-IT" dirty="0"/>
              <a:t>– Obiettivi di </a:t>
            </a:r>
            <a:r>
              <a:rPr lang="it-IT" dirty="0" smtClean="0"/>
              <a:t>qualità.</a:t>
            </a:r>
            <a:endParaRPr lang="it-IT" dirty="0"/>
          </a:p>
          <a:p>
            <a:pPr marL="87313" indent="-50800" algn="just">
              <a:buNone/>
            </a:pPr>
            <a:r>
              <a:rPr lang="it-IT" u="sng" dirty="0" smtClean="0"/>
              <a:t>Titolo </a:t>
            </a:r>
            <a:r>
              <a:rPr lang="it-IT" u="sng" dirty="0"/>
              <a:t>III </a:t>
            </a:r>
            <a:r>
              <a:rPr lang="it-IT" dirty="0"/>
              <a:t>– Tutela dei corpi idrici e </a:t>
            </a:r>
            <a:r>
              <a:rPr lang="it-IT" dirty="0" smtClean="0"/>
              <a:t>disciplina </a:t>
            </a:r>
            <a:r>
              <a:rPr lang="it-IT" dirty="0"/>
              <a:t>degli </a:t>
            </a:r>
            <a:r>
              <a:rPr lang="it-IT" dirty="0" smtClean="0"/>
              <a:t>scarichi.</a:t>
            </a:r>
            <a:endParaRPr lang="it-IT" dirty="0"/>
          </a:p>
          <a:p>
            <a:pPr algn="just">
              <a:buNone/>
            </a:pPr>
            <a:r>
              <a:rPr lang="it-IT" b="1" u="sng" dirty="0"/>
              <a:t>Titolo IV </a:t>
            </a:r>
            <a:r>
              <a:rPr lang="it-IT" b="1" dirty="0"/>
              <a:t>– Strumenti di tutela</a:t>
            </a:r>
            <a:r>
              <a:rPr lang="it-IT" b="1" dirty="0" smtClean="0"/>
              <a:t>.</a:t>
            </a:r>
            <a:endParaRPr lang="it-IT" b="1" dirty="0"/>
          </a:p>
          <a:p>
            <a:pPr marL="87313" indent="-50800" algn="just">
              <a:buNone/>
            </a:pPr>
            <a:r>
              <a:rPr lang="it-IT" u="sng" dirty="0"/>
              <a:t>Titolo V </a:t>
            </a:r>
            <a:r>
              <a:rPr lang="it-IT" dirty="0"/>
              <a:t>– </a:t>
            </a:r>
            <a:r>
              <a:rPr lang="it-IT" dirty="0" smtClean="0"/>
              <a:t>Sanzioni.</a:t>
            </a:r>
            <a:endParaRPr lang="it-IT" dirty="0"/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2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208911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 smtClean="0"/>
              <a:t>Infine il </a:t>
            </a:r>
            <a:r>
              <a:rPr lang="it-IT" u="sng" dirty="0" smtClean="0"/>
              <a:t>Titolo IV</a:t>
            </a:r>
            <a:r>
              <a:rPr lang="it-IT" dirty="0" smtClean="0"/>
              <a:t> è costituito da: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1588" indent="0" algn="just">
              <a:buNone/>
            </a:pPr>
            <a:r>
              <a:rPr lang="it-IT" u="sng" dirty="0"/>
              <a:t>Capo I</a:t>
            </a:r>
            <a:r>
              <a:rPr lang="it-IT" dirty="0"/>
              <a:t> – Piani di gestione e piani di tutela delle acque.</a:t>
            </a:r>
          </a:p>
          <a:p>
            <a:pPr marL="1588" indent="0" algn="just">
              <a:buNone/>
            </a:pPr>
            <a:r>
              <a:rPr lang="it-IT" b="1" u="sng" dirty="0"/>
              <a:t>Capo II</a:t>
            </a:r>
            <a:r>
              <a:rPr lang="it-IT" b="1" dirty="0"/>
              <a:t> – Autorizzazione degli scarichi.</a:t>
            </a:r>
          </a:p>
          <a:p>
            <a:pPr marL="1588" indent="0" algn="just">
              <a:buNone/>
            </a:pPr>
            <a:r>
              <a:rPr lang="it-IT" u="sng" dirty="0"/>
              <a:t>Capo III</a:t>
            </a:r>
            <a:r>
              <a:rPr lang="it-IT" dirty="0"/>
              <a:t> – Controllo degli scarichi.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36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67544" y="548680"/>
            <a:ext cx="8208911" cy="5577483"/>
          </a:xfrm>
        </p:spPr>
        <p:txBody>
          <a:bodyPr/>
          <a:lstStyle/>
          <a:p>
            <a:pPr marL="87313" indent="-50800" algn="just">
              <a:buNone/>
            </a:pPr>
            <a:r>
              <a:rPr lang="it-IT" dirty="0"/>
              <a:t>Art. 124 </a:t>
            </a:r>
          </a:p>
          <a:p>
            <a:pPr marL="87313" indent="-50800" algn="just">
              <a:buNone/>
            </a:pPr>
            <a:r>
              <a:rPr lang="it-IT" dirty="0"/>
              <a:t>comma 1: tutti gli scarichi devono essere preventivamente autorizzati.</a:t>
            </a:r>
          </a:p>
          <a:p>
            <a:pPr marL="87313" indent="-50800" algn="just">
              <a:buNone/>
            </a:pPr>
            <a:endParaRPr lang="it-IT" dirty="0"/>
          </a:p>
          <a:p>
            <a:pPr marL="87313" indent="-50800" algn="just">
              <a:buNone/>
            </a:pPr>
            <a:r>
              <a:rPr lang="it-IT" dirty="0"/>
              <a:t>comma 4: in deroga … gli scarichi di acque reflue domestiche in reti fognarie sono sempre ammessi, nel rispetto dei regolamenti …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33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548680"/>
            <a:ext cx="8280919" cy="557748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Art. 74 comma 1 lettera </a:t>
            </a:r>
            <a:r>
              <a:rPr lang="it-IT" dirty="0" err="1"/>
              <a:t>ff</a:t>
            </a:r>
            <a:r>
              <a:rPr lang="it-IT" dirty="0"/>
              <a:t>): </a:t>
            </a:r>
            <a:r>
              <a:rPr lang="it-IT" u="sng" dirty="0"/>
              <a:t>scarico</a:t>
            </a:r>
            <a:r>
              <a:rPr lang="it-IT" dirty="0"/>
              <a:t>: qualsiasi immissione effettuata esclusivamente tramite un </a:t>
            </a:r>
            <a:r>
              <a:rPr lang="it-IT" b="1" u="sng" dirty="0"/>
              <a:t>sistema stabile di collettamento</a:t>
            </a:r>
            <a:r>
              <a:rPr lang="it-IT" dirty="0"/>
              <a:t> che collega senza soluzione di continuità il ciclo di produzione del </a:t>
            </a:r>
            <a:r>
              <a:rPr lang="it-IT" b="1" u="sng" dirty="0"/>
              <a:t>refluo</a:t>
            </a:r>
            <a:r>
              <a:rPr lang="it-IT" dirty="0"/>
              <a:t> con il corpo ricettore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acque </a:t>
            </a:r>
            <a:r>
              <a:rPr lang="it-IT" dirty="0"/>
              <a:t>superficiali,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sul </a:t>
            </a:r>
            <a:r>
              <a:rPr lang="it-IT" dirty="0"/>
              <a:t>suolo,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nel </a:t>
            </a:r>
            <a:r>
              <a:rPr lang="it-IT" dirty="0"/>
              <a:t>sottosuolo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e </a:t>
            </a:r>
            <a:r>
              <a:rPr lang="it-IT" dirty="0"/>
              <a:t>in rete fognaria,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indipendentemente </a:t>
            </a:r>
            <a:r>
              <a:rPr lang="it-IT" dirty="0"/>
              <a:t>dalla loro natura inquinante, anche sottoposte a preventivo trattamento di depurazione. </a:t>
            </a: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Sono </a:t>
            </a:r>
            <a:r>
              <a:rPr lang="it-IT" dirty="0"/>
              <a:t>esclusi i rilasci di acque previsti all'articolo 114;</a:t>
            </a:r>
          </a:p>
          <a:p>
            <a:pPr marL="0" indent="0" algn="just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473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Onde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</TotalTime>
  <Words>1218</Words>
  <Application>Microsoft Office PowerPoint</Application>
  <PresentationFormat>Presentazione su schermo (4:3)</PresentationFormat>
  <Paragraphs>120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5" baseType="lpstr">
      <vt:lpstr>Onde</vt:lpstr>
      <vt:lpstr>Acrobat Document</vt:lpstr>
      <vt:lpstr>  D.P.R. 13 marzo 2013 n. 59 Autorizzazione Unica Ambientale: vera semplificazione dell'azione amministrativa?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AUTORIZZAZIONE UNICA AMBIENTALE </dc:title>
  <dc:creator>Pessina Maurizio</dc:creator>
  <cp:lastModifiedBy>Pessina Maurizio</cp:lastModifiedBy>
  <cp:revision>26</cp:revision>
  <dcterms:created xsi:type="dcterms:W3CDTF">2013-09-24T06:04:36Z</dcterms:created>
  <dcterms:modified xsi:type="dcterms:W3CDTF">2013-09-24T15:17:07Z</dcterms:modified>
</cp:coreProperties>
</file>